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60" r:id="rId1"/>
  </p:sldMasterIdLst>
  <p:notesMasterIdLst>
    <p:notesMasterId r:id="rId10"/>
  </p:notesMasterIdLst>
  <p:sldIdLst>
    <p:sldId id="266" r:id="rId2"/>
    <p:sldId id="261" r:id="rId3"/>
    <p:sldId id="265" r:id="rId4"/>
    <p:sldId id="267" r:id="rId5"/>
    <p:sldId id="271" r:id="rId6"/>
    <p:sldId id="268" r:id="rId7"/>
    <p:sldId id="269" r:id="rId8"/>
    <p:sldId id="270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FF"/>
    <a:srgbClr val="FED7A1"/>
    <a:srgbClr val="FBB0A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75" d="100"/>
          <a:sy n="75" d="100"/>
        </p:scale>
        <p:origin x="744" y="28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9639EA0-793B-4196-8BEE-7FA2A6EC5748}" type="datetimeFigureOut">
              <a:rPr lang="zh-TW" altLang="en-US" smtClean="0"/>
              <a:t>2024/11/30</a:t>
            </a:fld>
            <a:endParaRPr lang="zh-TW" altLang="en-US"/>
          </a:p>
        </p:txBody>
      </p:sp>
      <p:sp>
        <p:nvSpPr>
          <p:cNvPr id="4" name="投影片影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TW" altLang="en-US"/>
          </a:p>
        </p:txBody>
      </p:sp>
      <p:sp>
        <p:nvSpPr>
          <p:cNvPr id="5" name="備忘稿版面配置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2EE1DD0-A76A-4D32-AE89-9F8FA4B3521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75042243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/>
              <a:t>按一下以編輯母片子標題樣式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B847706-CAE0-40F8-B7DA-97DAEB5B8D68}" type="datetime1">
              <a:rPr lang="zh-TW" altLang="en-US" smtClean="0"/>
              <a:t>2024/11/30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D45D0-0A3B-49B7-B6F5-CED80D8EC01B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232124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88A086D-73FE-4D5F-B83D-4BD8240E6654}" type="datetime1">
              <a:rPr lang="zh-TW" altLang="en-US" smtClean="0"/>
              <a:t>2024/11/30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D45D0-0A3B-49B7-B6F5-CED80D8EC01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1016331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9955E5-3CF7-4562-A3EE-DE458ECF8F3A}" type="datetime1">
              <a:rPr lang="zh-TW" altLang="en-US" smtClean="0"/>
              <a:t>2024/11/30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D45D0-0A3B-49B7-B6F5-CED80D8EC01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5491558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2411B8-C98C-4582-9320-D48930EFBB71}" type="datetime1">
              <a:rPr lang="zh-TW" altLang="en-US" smtClean="0"/>
              <a:t>2024/11/30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D45D0-0A3B-49B7-B6F5-CED80D8EC01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342125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5A58E29-0E89-4255-A3EF-68AFB803B9D2}" type="datetime1">
              <a:rPr lang="zh-TW" altLang="en-US" smtClean="0"/>
              <a:t>2024/11/30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D45D0-0A3B-49B7-B6F5-CED80D8EC01B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494413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447F6C7-414A-44EC-9D09-CE04512BE249}" type="datetime1">
              <a:rPr lang="zh-TW" altLang="en-US" smtClean="0"/>
              <a:t>2024/11/30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D45D0-0A3B-49B7-B6F5-CED80D8EC01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4530010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C987C84-D45D-427E-B0AA-774927F533AD}" type="datetime1">
              <a:rPr lang="zh-TW" altLang="en-US" smtClean="0"/>
              <a:t>2024/11/30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D45D0-0A3B-49B7-B6F5-CED80D8EC01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40913721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2D2CD-94BB-4937-863D-DA1D5FCD065B}" type="datetime1">
              <a:rPr lang="zh-TW" altLang="en-US" smtClean="0"/>
              <a:t>2024/11/30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D45D0-0A3B-49B7-B6F5-CED80D8EC01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74331494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6DDC9-AAB0-4EB5-9978-90E5DA6FF568}" type="datetime1">
              <a:rPr lang="zh-TW" altLang="en-US" smtClean="0"/>
              <a:t>2024/11/30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D45D0-0A3B-49B7-B6F5-CED80D8EC01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721243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85CD4BF1-320A-4F92-B3F9-49AC2DDD8A9D}" type="datetime1">
              <a:rPr lang="zh-TW" altLang="en-US" smtClean="0"/>
              <a:t>2024/11/30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0FD45D0-0A3B-49B7-B6F5-CED80D8EC01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02452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9C7D8C-B591-4A8C-AACE-A39F3E8C0AF2}" type="datetime1">
              <a:rPr lang="zh-TW" altLang="en-US" smtClean="0"/>
              <a:t>2024/11/30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D45D0-0A3B-49B7-B6F5-CED80D8EC01B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647928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8E406A93-4F5A-4736-840B-31D42A7D4C36}" type="datetime1">
              <a:rPr lang="zh-TW" altLang="en-US" smtClean="0"/>
              <a:t>2024/11/30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10FD45D0-0A3B-49B7-B6F5-CED80D8EC01B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22892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hf hdr="0" ftr="0" dt="0"/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image" Target="../media/image6.emf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8.em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3">
            <a:extLst>
              <a:ext uri="{FF2B5EF4-FFF2-40B4-BE49-F238E27FC236}">
                <a16:creationId xmlns:a16="http://schemas.microsoft.com/office/drawing/2014/main" id="{00C9BBC2-4941-7CD5-8627-64027107976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/>
              <a:t>epa2HydChart</a:t>
            </a:r>
            <a:endParaRPr lang="zh-TW" altLang="en-US" dirty="0"/>
          </a:p>
        </p:txBody>
      </p:sp>
      <p:sp>
        <p:nvSpPr>
          <p:cNvPr id="5" name="副標題 4">
            <a:extLst>
              <a:ext uri="{FF2B5EF4-FFF2-40B4-BE49-F238E27FC236}">
                <a16:creationId xmlns:a16="http://schemas.microsoft.com/office/drawing/2014/main" id="{55D19E9F-ACAD-A187-21C5-3C71888E9691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altLang="zh-TW" cap="none" dirty="0"/>
              <a:t>EPANET</a:t>
            </a:r>
            <a:r>
              <a:rPr lang="zh-TW" altLang="en-US" cap="none" dirty="0"/>
              <a:t>成果自動繪圖程式</a:t>
            </a:r>
            <a:endParaRPr lang="en-US" altLang="zh-TW" cap="none" dirty="0"/>
          </a:p>
          <a:p>
            <a:r>
              <a:rPr lang="en-US" altLang="zh-TW" cap="none" dirty="0"/>
              <a:t>(a2-0.1.0</a:t>
            </a:r>
            <a:r>
              <a:rPr lang="zh-TW" altLang="en-US" cap="none" dirty="0"/>
              <a:t>測試版</a:t>
            </a:r>
            <a:r>
              <a:rPr lang="en-US" altLang="zh-TW" cap="none" dirty="0"/>
              <a:t>)</a:t>
            </a:r>
            <a:endParaRPr lang="zh-TW" altLang="en-US" cap="none" dirty="0"/>
          </a:p>
          <a:p>
            <a:endParaRPr lang="zh-TW" altLang="en-US" cap="none" dirty="0"/>
          </a:p>
        </p:txBody>
      </p:sp>
    </p:spTree>
    <p:extLst>
      <p:ext uri="{BB962C8B-B14F-4D97-AF65-F5344CB8AC3E}">
        <p14:creationId xmlns:p14="http://schemas.microsoft.com/office/powerpoint/2010/main" val="201113855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2" name="Rectangle 11">
            <a:extLst>
              <a:ext uri="{FF2B5EF4-FFF2-40B4-BE49-F238E27FC236}">
                <a16:creationId xmlns:a16="http://schemas.microsoft.com/office/drawing/2014/main" id="{3741B58E-3B65-4A01-A276-975AB2CF8A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6315" cy="6858000"/>
          </a:xfrm>
          <a:prstGeom prst="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001">
            <a:schemeClr val="lt1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7AAC67C3-831B-4AB1-A259-DFB839CAFA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TW" alt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92370" y="605896"/>
            <a:ext cx="3084844" cy="5646208"/>
          </a:xfrm>
        </p:spPr>
        <p:txBody>
          <a:bodyPr anchor="ctr">
            <a:normAutofit/>
          </a:bodyPr>
          <a:lstStyle/>
          <a:p>
            <a:r>
              <a:rPr lang="en-US" altLang="zh-TW" sz="3600">
                <a:solidFill>
                  <a:srgbClr val="FFFFFF"/>
                </a:solidFill>
              </a:rPr>
              <a:t>Changelog</a:t>
            </a:r>
            <a:endParaRPr lang="zh-TW" altLang="en-US" sz="3600">
              <a:solidFill>
                <a:srgbClr val="FFFFFF"/>
              </a:solidFill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54B3F04-9EAC-45C0-B3CE-0387EEA10A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zh-TW" altLang="en-US"/>
          </a:p>
        </p:txBody>
      </p:sp>
      <p:sp>
        <p:nvSpPr>
          <p:cNvPr id="7" name="內容版面配置區 6">
            <a:extLst>
              <a:ext uri="{FF2B5EF4-FFF2-40B4-BE49-F238E27FC236}">
                <a16:creationId xmlns:a16="http://schemas.microsoft.com/office/drawing/2014/main" id="{1382A229-0F5A-84E0-D95E-25CCA7E1C19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742016" y="605896"/>
            <a:ext cx="6413663" cy="5646208"/>
          </a:xfrm>
        </p:spPr>
        <p:txBody>
          <a:bodyPr anchor="ctr">
            <a:normAutofit/>
          </a:bodyPr>
          <a:lstStyle/>
          <a:p>
            <a:pPr>
              <a:lnSpc>
                <a:spcPct val="150000"/>
              </a:lnSpc>
            </a:pPr>
            <a:r>
              <a:rPr lang="en-US" altLang="zh-TW" dirty="0"/>
              <a:t>a2-0.1.0</a:t>
            </a:r>
          </a:p>
          <a:p>
            <a:pPr lvl="1">
              <a:lnSpc>
                <a:spcPct val="150000"/>
              </a:lnSpc>
            </a:pPr>
            <a:r>
              <a:rPr lang="en-US" altLang="zh-TW" dirty="0"/>
              <a:t>Fix: </a:t>
            </a:r>
            <a:r>
              <a:rPr lang="zh-TW" altLang="en-US" dirty="0"/>
              <a:t>修正圖塊不同比例情況下，引線及文字位置錯誤問題</a:t>
            </a:r>
            <a:endParaRPr lang="en-US" altLang="zh-TW" dirty="0"/>
          </a:p>
          <a:p>
            <a:pPr lvl="1">
              <a:lnSpc>
                <a:spcPct val="150000"/>
              </a:lnSpc>
            </a:pPr>
            <a:r>
              <a:rPr lang="en-US" altLang="zh-TW" dirty="0"/>
              <a:t>Fix: </a:t>
            </a:r>
            <a:r>
              <a:rPr lang="zh-TW" altLang="en-US" dirty="0"/>
              <a:t>修正</a:t>
            </a:r>
            <a:r>
              <a:rPr lang="en-US" altLang="zh-TW" dirty="0" err="1"/>
              <a:t>dataframe</a:t>
            </a:r>
            <a:r>
              <a:rPr lang="zh-TW" altLang="en-US" dirty="0"/>
              <a:t>欄位格式不同的問題</a:t>
            </a:r>
          </a:p>
          <a:p>
            <a:pPr lvl="1">
              <a:lnSpc>
                <a:spcPct val="150000"/>
              </a:lnSpc>
            </a:pPr>
            <a:r>
              <a:rPr lang="en-US" altLang="zh-TW" dirty="0"/>
              <a:t>Add: </a:t>
            </a:r>
            <a:r>
              <a:rPr lang="zh-TW" altLang="en-US" dirty="0"/>
              <a:t>增加檢查</a:t>
            </a:r>
            <a:r>
              <a:rPr lang="en-US" altLang="zh-TW" dirty="0"/>
              <a:t>.</a:t>
            </a:r>
            <a:r>
              <a:rPr lang="en-US" altLang="zh-TW" dirty="0" err="1"/>
              <a:t>rpt</a:t>
            </a:r>
            <a:r>
              <a:rPr lang="zh-TW" altLang="en-US" dirty="0"/>
              <a:t>檔內</a:t>
            </a:r>
            <a:r>
              <a:rPr lang="en-US" altLang="zh-TW" dirty="0"/>
              <a:t>junction</a:t>
            </a:r>
            <a:r>
              <a:rPr lang="zh-TW" altLang="en-US" dirty="0"/>
              <a:t>欄位格式錯誤問題</a:t>
            </a:r>
          </a:p>
          <a:p>
            <a:pPr lvl="1">
              <a:lnSpc>
                <a:spcPct val="150000"/>
              </a:lnSpc>
            </a:pPr>
            <a:r>
              <a:rPr lang="en-US" altLang="zh-TW" dirty="0"/>
              <a:t>Add: </a:t>
            </a:r>
            <a:r>
              <a:rPr lang="zh-TW" altLang="en-US" dirty="0"/>
              <a:t>增加讀取及繪製</a:t>
            </a:r>
            <a:r>
              <a:rPr lang="en-US" altLang="zh-TW" dirty="0"/>
              <a:t>Pump</a:t>
            </a:r>
            <a:r>
              <a:rPr lang="zh-TW" altLang="en-US" dirty="0"/>
              <a:t>內流量及揚程參數功能</a:t>
            </a:r>
          </a:p>
          <a:p>
            <a:pPr lvl="1">
              <a:lnSpc>
                <a:spcPct val="150000"/>
              </a:lnSpc>
            </a:pPr>
            <a:r>
              <a:rPr lang="en-US" altLang="zh-TW" dirty="0"/>
              <a:t>Add: </a:t>
            </a:r>
            <a:r>
              <a:rPr lang="zh-TW" altLang="en-US" dirty="0"/>
              <a:t>增加讀取及繪製</a:t>
            </a:r>
            <a:r>
              <a:rPr lang="en-US" altLang="zh-TW" dirty="0"/>
              <a:t>Valve</a:t>
            </a:r>
            <a:r>
              <a:rPr lang="zh-TW" altLang="en-US" dirty="0"/>
              <a:t>型式及壓力參數功能</a:t>
            </a:r>
          </a:p>
          <a:p>
            <a:pPr lvl="1">
              <a:lnSpc>
                <a:spcPct val="150000"/>
              </a:lnSpc>
            </a:pPr>
            <a:r>
              <a:rPr lang="en-US" altLang="zh-TW" dirty="0"/>
              <a:t>Change: </a:t>
            </a:r>
            <a:r>
              <a:rPr lang="zh-TW" altLang="en-US" dirty="0"/>
              <a:t>變更</a:t>
            </a:r>
            <a:r>
              <a:rPr lang="en-US" altLang="zh-TW" dirty="0"/>
              <a:t>demand</a:t>
            </a:r>
            <a:r>
              <a:rPr lang="zh-TW" altLang="en-US" dirty="0"/>
              <a:t>引線顏色，提高可讀性</a:t>
            </a:r>
          </a:p>
          <a:p>
            <a:pPr lvl="1">
              <a:lnSpc>
                <a:spcPct val="150000"/>
              </a:lnSpc>
            </a:pPr>
            <a:r>
              <a:rPr lang="en-US" altLang="zh-TW" dirty="0"/>
              <a:t>Change: log</a:t>
            </a:r>
            <a:r>
              <a:rPr lang="zh-TW" altLang="en-US" dirty="0"/>
              <a:t>文字改為中文</a:t>
            </a:r>
          </a:p>
          <a:p>
            <a:pPr lvl="1">
              <a:lnSpc>
                <a:spcPct val="150000"/>
              </a:lnSpc>
            </a:pPr>
            <a:r>
              <a:rPr lang="en-US" altLang="zh-TW" dirty="0"/>
              <a:t>Change: log</a:t>
            </a:r>
            <a:r>
              <a:rPr lang="zh-TW" altLang="en-US" dirty="0"/>
              <a:t>顯示邏輯優化</a:t>
            </a:r>
            <a:endParaRPr lang="en-US" altLang="zh-TW" dirty="0"/>
          </a:p>
          <a:p>
            <a:pPr lvl="1">
              <a:lnSpc>
                <a:spcPct val="150000"/>
              </a:lnSpc>
            </a:pPr>
            <a:r>
              <a:rPr lang="en-US" altLang="zh-TW" dirty="0"/>
              <a:t>Change: </a:t>
            </a:r>
            <a:r>
              <a:rPr lang="zh-TW" altLang="en-US" dirty="0"/>
              <a:t>圖塊</a:t>
            </a:r>
            <a:r>
              <a:rPr lang="en-US" altLang="zh-TW" dirty="0"/>
              <a:t>Hatch</a:t>
            </a:r>
            <a:r>
              <a:rPr lang="zh-TW" altLang="en-US" dirty="0"/>
              <a:t>增加邊界</a:t>
            </a:r>
            <a:endParaRPr lang="en-US" altLang="zh-TW" dirty="0"/>
          </a:p>
          <a:p>
            <a:pPr lvl="1">
              <a:lnSpc>
                <a:spcPct val="150000"/>
              </a:lnSpc>
            </a:pPr>
            <a:r>
              <a:rPr lang="en-US" altLang="zh-TW" dirty="0"/>
              <a:t>Change: </a:t>
            </a:r>
            <a:r>
              <a:rPr lang="zh-TW" altLang="en-US" dirty="0"/>
              <a:t>標示文字改為微軟正黑體粗體，提高可讀性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032DB1FF-FD1F-8FD0-C1C3-14BE44B29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D45D0-0A3B-49B7-B6F5-CED80D8EC01B}" type="slidenum">
              <a:rPr lang="zh-TW" altLang="en-US" smtClean="0"/>
              <a:t>2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846686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43148C6-B131-70A1-E69B-C745DC804F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程式介面</a:t>
            </a:r>
          </a:p>
        </p:txBody>
      </p:sp>
      <p:pic>
        <p:nvPicPr>
          <p:cNvPr id="7" name="內容版面配置區 6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1047" y="2074787"/>
            <a:ext cx="6715195" cy="3675773"/>
          </a:xfrm>
        </p:spPr>
      </p:pic>
      <p:sp>
        <p:nvSpPr>
          <p:cNvPr id="5" name="內容版面配置區 10">
            <a:extLst>
              <a:ext uri="{FF2B5EF4-FFF2-40B4-BE49-F238E27FC236}">
                <a16:creationId xmlns:a16="http://schemas.microsoft.com/office/drawing/2014/main" id="{8534F281-CC1E-45BF-963D-FEBFEB75A1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969760" y="1846263"/>
            <a:ext cx="5061193" cy="4473257"/>
          </a:xfr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>
              <a:lnSpc>
                <a:spcPct val="150000"/>
              </a:lnSpc>
            </a:pPr>
            <a:r>
              <a:rPr lang="zh-TW" altLang="en-US" dirty="0"/>
              <a:t>主要特點：</a:t>
            </a:r>
            <a:endParaRPr lang="en-US" altLang="zh-TW" dirty="0"/>
          </a:p>
          <a:p>
            <a:pPr lvl="1">
              <a:lnSpc>
                <a:spcPct val="150000"/>
              </a:lnSpc>
            </a:pPr>
            <a:r>
              <a:rPr lang="zh-TW" altLang="en-US" dirty="0"/>
              <a:t>自動讀取</a:t>
            </a:r>
            <a:r>
              <a:rPr lang="en-US" altLang="zh-TW" dirty="0"/>
              <a:t>EPANET</a:t>
            </a:r>
            <a:r>
              <a:rPr lang="zh-TW" altLang="en-US" dirty="0"/>
              <a:t>的</a:t>
            </a:r>
            <a:r>
              <a:rPr lang="en-US" altLang="zh-TW" dirty="0"/>
              <a:t>.</a:t>
            </a:r>
            <a:r>
              <a:rPr lang="en-US" altLang="zh-TW" dirty="0" err="1"/>
              <a:t>inp</a:t>
            </a:r>
            <a:r>
              <a:rPr lang="zh-TW" altLang="en-US" dirty="0"/>
              <a:t>檔</a:t>
            </a:r>
            <a:r>
              <a:rPr lang="en-US" altLang="zh-TW" dirty="0"/>
              <a:t>(</a:t>
            </a:r>
            <a:r>
              <a:rPr lang="zh-TW" altLang="en-US" dirty="0"/>
              <a:t>輸入檔</a:t>
            </a:r>
            <a:r>
              <a:rPr lang="en-US" altLang="zh-TW" dirty="0"/>
              <a:t>)</a:t>
            </a:r>
            <a:r>
              <a:rPr lang="zh-TW" altLang="en-US" dirty="0"/>
              <a:t>及</a:t>
            </a:r>
            <a:r>
              <a:rPr lang="en-US" altLang="zh-TW" dirty="0"/>
              <a:t>.</a:t>
            </a:r>
            <a:r>
              <a:rPr lang="en-US" altLang="zh-TW" dirty="0" err="1"/>
              <a:t>rpt</a:t>
            </a:r>
            <a:r>
              <a:rPr lang="zh-TW" altLang="en-US" dirty="0"/>
              <a:t>檔</a:t>
            </a:r>
            <a:r>
              <a:rPr lang="en-US" altLang="zh-TW" dirty="0"/>
              <a:t>(</a:t>
            </a:r>
            <a:r>
              <a:rPr lang="zh-TW" altLang="en-US" dirty="0"/>
              <a:t>輸出檔</a:t>
            </a:r>
            <a:r>
              <a:rPr lang="en-US" altLang="zh-TW" dirty="0"/>
              <a:t>)</a:t>
            </a:r>
            <a:r>
              <a:rPr lang="zh-TW" altLang="en-US" dirty="0"/>
              <a:t>成水力分析圖</a:t>
            </a:r>
            <a:r>
              <a:rPr lang="en-US" altLang="zh-TW" dirty="0"/>
              <a:t>(.</a:t>
            </a:r>
            <a:r>
              <a:rPr lang="en-US" altLang="zh-TW" dirty="0" err="1"/>
              <a:t>dxf</a:t>
            </a:r>
            <a:r>
              <a:rPr lang="en-US" altLang="zh-TW" dirty="0"/>
              <a:t>)</a:t>
            </a:r>
            <a:r>
              <a:rPr lang="zh-TW" altLang="en-US" dirty="0"/>
              <a:t>。</a:t>
            </a:r>
            <a:endParaRPr lang="en-US" altLang="zh-TW" dirty="0"/>
          </a:p>
          <a:p>
            <a:pPr lvl="1">
              <a:lnSpc>
                <a:spcPct val="150000"/>
              </a:lnSpc>
            </a:pPr>
            <a:r>
              <a:rPr lang="zh-TW" altLang="en-US" dirty="0"/>
              <a:t>縮短繪圖時間及減少人為錯誤。</a:t>
            </a:r>
            <a:endParaRPr lang="en-US" altLang="zh-TW" dirty="0"/>
          </a:p>
          <a:p>
            <a:pPr lvl="1">
              <a:lnSpc>
                <a:spcPct val="150000"/>
              </a:lnSpc>
            </a:pPr>
            <a:r>
              <a:rPr lang="zh-TW" altLang="en-US" dirty="0"/>
              <a:t>可調整圖塊比例及標註文字大小。</a:t>
            </a:r>
            <a:endParaRPr lang="en-US" altLang="zh-TW" dirty="0"/>
          </a:p>
          <a:p>
            <a:pPr lvl="1">
              <a:lnSpc>
                <a:spcPct val="150000"/>
              </a:lnSpc>
            </a:pPr>
            <a:r>
              <a:rPr lang="zh-TW" altLang="en-US" dirty="0"/>
              <a:t>支援圖塊：</a:t>
            </a:r>
            <a:r>
              <a:rPr lang="en-US" altLang="zh-TW" dirty="0"/>
              <a:t>Tank</a:t>
            </a:r>
            <a:r>
              <a:rPr lang="zh-TW" altLang="en-US" dirty="0"/>
              <a:t>、</a:t>
            </a:r>
            <a:r>
              <a:rPr lang="en-US" altLang="zh-TW" dirty="0"/>
              <a:t>Reservoir</a:t>
            </a:r>
            <a:r>
              <a:rPr lang="zh-TW" altLang="en-US" dirty="0"/>
              <a:t>、</a:t>
            </a:r>
            <a:r>
              <a:rPr lang="en-US" altLang="zh-TW" dirty="0"/>
              <a:t>Pump</a:t>
            </a:r>
            <a:r>
              <a:rPr lang="zh-TW" altLang="en-US" dirty="0"/>
              <a:t>、</a:t>
            </a:r>
            <a:r>
              <a:rPr lang="en-US" altLang="zh-TW" dirty="0"/>
              <a:t>Valve</a:t>
            </a:r>
            <a:r>
              <a:rPr lang="zh-TW" altLang="en-US" dirty="0"/>
              <a:t>、</a:t>
            </a:r>
            <a:r>
              <a:rPr lang="en-US" altLang="zh-TW" dirty="0"/>
              <a:t>Junction</a:t>
            </a:r>
          </a:p>
          <a:p>
            <a:pPr lvl="1">
              <a:lnSpc>
                <a:spcPct val="150000"/>
              </a:lnSpc>
            </a:pPr>
            <a:r>
              <a:rPr lang="zh-TW" altLang="en-US" dirty="0"/>
              <a:t>同時匯出</a:t>
            </a:r>
            <a:r>
              <a:rPr lang="en-US" altLang="zh-TW" dirty="0"/>
              <a:t>.</a:t>
            </a:r>
            <a:r>
              <a:rPr lang="en-US" altLang="zh-TW" dirty="0" err="1"/>
              <a:t>svg</a:t>
            </a:r>
            <a:r>
              <a:rPr lang="zh-TW" altLang="en-US" dirty="0"/>
              <a:t>向量圖及</a:t>
            </a:r>
            <a:r>
              <a:rPr lang="en-US" altLang="zh-TW" dirty="0"/>
              <a:t>.</a:t>
            </a:r>
            <a:r>
              <a:rPr lang="en-US" altLang="zh-TW" dirty="0" err="1"/>
              <a:t>png</a:t>
            </a:r>
            <a:r>
              <a:rPr lang="zh-TW" altLang="en-US" dirty="0"/>
              <a:t>檔，便於即時討論。</a:t>
            </a:r>
            <a:endParaRPr lang="en-US" altLang="zh-TW" dirty="0"/>
          </a:p>
          <a:p>
            <a:pPr lvl="1">
              <a:lnSpc>
                <a:spcPct val="150000"/>
              </a:lnSpc>
            </a:pPr>
            <a:r>
              <a:rPr lang="zh-TW" altLang="en-US" dirty="0"/>
              <a:t>支援多</a:t>
            </a:r>
            <a:r>
              <a:rPr lang="en-US" altLang="zh-TW" dirty="0"/>
              <a:t>pattern</a:t>
            </a:r>
            <a:r>
              <a:rPr lang="zh-TW" altLang="en-US" dirty="0"/>
              <a:t>情境</a:t>
            </a:r>
            <a:r>
              <a:rPr lang="en-US" altLang="zh-TW" dirty="0"/>
              <a:t>(</a:t>
            </a:r>
            <a:r>
              <a:rPr lang="zh-TW" altLang="en-US" dirty="0"/>
              <a:t>其他功能尚未開發</a:t>
            </a:r>
            <a:r>
              <a:rPr lang="en-US" altLang="zh-TW" dirty="0"/>
              <a:t>)</a:t>
            </a:r>
            <a:r>
              <a:rPr lang="zh-TW" altLang="en-US" dirty="0"/>
              <a:t>。</a:t>
            </a:r>
            <a:endParaRPr lang="en-US" altLang="zh-TW" dirty="0"/>
          </a:p>
          <a:p>
            <a:pPr lvl="1">
              <a:lnSpc>
                <a:spcPct val="150000"/>
              </a:lnSpc>
            </a:pPr>
            <a:r>
              <a:rPr lang="zh-TW" altLang="en-US" dirty="0"/>
              <a:t>以獨立程式運作，不受</a:t>
            </a:r>
            <a:r>
              <a:rPr lang="en-US" altLang="zh-TW" dirty="0"/>
              <a:t>AutoCAD</a:t>
            </a:r>
            <a:r>
              <a:rPr lang="zh-TW" altLang="en-US" dirty="0"/>
              <a:t>改版限制。</a:t>
            </a:r>
            <a:endParaRPr lang="en-US" altLang="zh-TW" dirty="0"/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2DB06BA8-ADBC-590B-BF0D-671B89853C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D45D0-0A3B-49B7-B6F5-CED80D8EC01B}" type="slidenum">
              <a:rPr lang="zh-TW" altLang="en-US" smtClean="0"/>
              <a:t>3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560912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304AC1E-AEE5-F790-95F0-CAC90F5589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成果展示</a:t>
            </a:r>
          </a:p>
        </p:txBody>
      </p:sp>
      <p:sp>
        <p:nvSpPr>
          <p:cNvPr id="6" name="內容版面配置區 5">
            <a:extLst>
              <a:ext uri="{FF2B5EF4-FFF2-40B4-BE49-F238E27FC236}">
                <a16:creationId xmlns:a16="http://schemas.microsoft.com/office/drawing/2014/main" id="{B8BFA5F2-A2A9-A1CD-3A61-D063EF6E0CC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09118" y="1901019"/>
            <a:ext cx="6901910" cy="4023360"/>
          </a:xfrm>
        </p:spPr>
        <p:txBody>
          <a:bodyPr>
            <a:normAutofit/>
          </a:bodyPr>
          <a:lstStyle/>
          <a:p>
            <a:pPr marL="457200" indent="-457200">
              <a:lnSpc>
                <a:spcPct val="160000"/>
              </a:lnSpc>
              <a:buFont typeface="+mj-lt"/>
              <a:buAutoNum type="arabicPeriod"/>
            </a:pPr>
            <a:r>
              <a:rPr lang="zh-TW" altLang="en-US" dirty="0"/>
              <a:t>依據讀入</a:t>
            </a:r>
            <a:r>
              <a:rPr lang="en-US" altLang="zh-TW" dirty="0"/>
              <a:t>.</a:t>
            </a:r>
            <a:r>
              <a:rPr lang="en-US" altLang="zh-TW" dirty="0" err="1"/>
              <a:t>inp</a:t>
            </a:r>
            <a:r>
              <a:rPr lang="zh-TW" altLang="en-US" dirty="0"/>
              <a:t>及</a:t>
            </a:r>
            <a:r>
              <a:rPr lang="en-US" altLang="zh-TW" dirty="0"/>
              <a:t>.</a:t>
            </a:r>
            <a:r>
              <a:rPr lang="en-US" altLang="zh-TW" dirty="0" err="1"/>
              <a:t>rpt</a:t>
            </a:r>
            <a:r>
              <a:rPr lang="zh-TW" altLang="en-US" dirty="0"/>
              <a:t>檔內容，自動加上引線及節點標示。</a:t>
            </a:r>
          </a:p>
          <a:p>
            <a:pPr marL="457200" indent="-457200">
              <a:lnSpc>
                <a:spcPct val="160000"/>
              </a:lnSpc>
              <a:buFont typeface="+mj-lt"/>
              <a:buAutoNum type="arabicPeriod"/>
            </a:pPr>
            <a:r>
              <a:rPr lang="zh-TW" altLang="en-US" dirty="0"/>
              <a:t>自動判斷水流方向調整標示箭頭。</a:t>
            </a:r>
          </a:p>
          <a:p>
            <a:pPr marL="457200" indent="-457200">
              <a:lnSpc>
                <a:spcPct val="160000"/>
              </a:lnSpc>
              <a:buFont typeface="+mj-lt"/>
              <a:buAutoNum type="arabicPeriod"/>
            </a:pPr>
            <a:r>
              <a:rPr lang="zh-TW" altLang="en-US" dirty="0"/>
              <a:t>以下欄位未內建於</a:t>
            </a:r>
            <a:r>
              <a:rPr lang="en-US" altLang="zh-TW" dirty="0"/>
              <a:t>EPANET</a:t>
            </a:r>
            <a:r>
              <a:rPr lang="zh-TW" altLang="en-US" dirty="0"/>
              <a:t>中，需自行手動修改：</a:t>
            </a:r>
            <a:endParaRPr lang="en-US" altLang="zh-TW" dirty="0"/>
          </a:p>
          <a:p>
            <a:pPr marL="749808" lvl="1" indent="-457200">
              <a:lnSpc>
                <a:spcPct val="160000"/>
              </a:lnSpc>
            </a:pPr>
            <a:r>
              <a:rPr lang="zh-TW" altLang="en-US" dirty="0"/>
              <a:t>水塔容量</a:t>
            </a:r>
            <a:endParaRPr lang="en-US" altLang="zh-TW" dirty="0"/>
          </a:p>
          <a:p>
            <a:pPr marL="749808" lvl="1" indent="-457200">
              <a:lnSpc>
                <a:spcPct val="160000"/>
              </a:lnSpc>
            </a:pPr>
            <a:r>
              <a:rPr lang="zh-TW" altLang="en-US" dirty="0"/>
              <a:t>接水點高程</a:t>
            </a:r>
            <a:endParaRPr lang="en-US" altLang="zh-TW" dirty="0"/>
          </a:p>
          <a:p>
            <a:pPr marL="749808" lvl="1" indent="-457200">
              <a:lnSpc>
                <a:spcPct val="160000"/>
              </a:lnSpc>
            </a:pPr>
            <a:r>
              <a:rPr lang="zh-TW" altLang="en-US" dirty="0"/>
              <a:t>接水點壓力</a:t>
            </a:r>
            <a:endParaRPr lang="en-US" altLang="zh-TW" dirty="0"/>
          </a:p>
          <a:p>
            <a:pPr marL="457200" indent="-457200">
              <a:lnSpc>
                <a:spcPct val="160000"/>
              </a:lnSpc>
              <a:buFont typeface="+mj-lt"/>
              <a:buAutoNum type="arabicPeriod"/>
            </a:pPr>
            <a:endParaRPr lang="zh-TW" altLang="en-US" dirty="0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427E5493-1038-46C0-47EA-1E09F9BD7A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913564" y="438893"/>
            <a:ext cx="3960000" cy="2596933"/>
          </a:xfrm>
          <a:prstGeom prst="rect">
            <a:avLst/>
          </a:prstGeom>
        </p:spPr>
      </p:pic>
      <p:pic>
        <p:nvPicPr>
          <p:cNvPr id="5" name="內容版面配置區 4">
            <a:extLst>
              <a:ext uri="{FF2B5EF4-FFF2-40B4-BE49-F238E27FC236}">
                <a16:creationId xmlns:a16="http://schemas.microsoft.com/office/drawing/2014/main" id="{95CBC596-FDF7-8413-E306-FE2A61DEA7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7741142" y="3560732"/>
            <a:ext cx="3959405" cy="2636171"/>
          </a:xfrm>
          <a:prstGeom prst="rect">
            <a:avLst/>
          </a:prstGeom>
        </p:spPr>
      </p:pic>
      <p:sp>
        <p:nvSpPr>
          <p:cNvPr id="7" name="箭號: 向右 6">
            <a:extLst>
              <a:ext uri="{FF2B5EF4-FFF2-40B4-BE49-F238E27FC236}">
                <a16:creationId xmlns:a16="http://schemas.microsoft.com/office/drawing/2014/main" id="{3CE9D816-3839-E3C1-4E88-4349B8A1C479}"/>
              </a:ext>
            </a:extLst>
          </p:cNvPr>
          <p:cNvSpPr/>
          <p:nvPr/>
        </p:nvSpPr>
        <p:spPr>
          <a:xfrm rot="5400000">
            <a:off x="9660677" y="3243838"/>
            <a:ext cx="465775" cy="345440"/>
          </a:xfrm>
          <a:prstGeom prst="rightArrow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9" name="文字方塊 8">
            <a:extLst>
              <a:ext uri="{FF2B5EF4-FFF2-40B4-BE49-F238E27FC236}">
                <a16:creationId xmlns:a16="http://schemas.microsoft.com/office/drawing/2014/main" id="{675198FF-3412-F96C-8200-2FE28B89CF81}"/>
              </a:ext>
            </a:extLst>
          </p:cNvPr>
          <p:cNvSpPr txBox="1"/>
          <p:nvPr/>
        </p:nvSpPr>
        <p:spPr>
          <a:xfrm>
            <a:off x="8086284" y="1678247"/>
            <a:ext cx="148336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EPANET</a:t>
            </a:r>
            <a:r>
              <a:rPr lang="zh-TW" altLang="en-US" dirty="0"/>
              <a:t>內容</a:t>
            </a:r>
          </a:p>
        </p:txBody>
      </p:sp>
      <p:sp>
        <p:nvSpPr>
          <p:cNvPr id="10" name="文字方塊 9">
            <a:extLst>
              <a:ext uri="{FF2B5EF4-FFF2-40B4-BE49-F238E27FC236}">
                <a16:creationId xmlns:a16="http://schemas.microsoft.com/office/drawing/2014/main" id="{3D4C8993-6D05-0547-0F71-3CCFE9DA4593}"/>
              </a:ext>
            </a:extLst>
          </p:cNvPr>
          <p:cNvSpPr txBox="1"/>
          <p:nvPr/>
        </p:nvSpPr>
        <p:spPr>
          <a:xfrm>
            <a:off x="8086284" y="4680182"/>
            <a:ext cx="1483360" cy="369332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dirty="0"/>
              <a:t>本程式成果</a:t>
            </a: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7E2E5876-525F-329C-6864-E8B5F77B6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D45D0-0A3B-49B7-B6F5-CED80D8EC01B}" type="slidenum">
              <a:rPr lang="zh-TW" altLang="en-US" smtClean="0"/>
              <a:t>4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9719230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內容版面配置區 4">
            <a:extLst>
              <a:ext uri="{FF2B5EF4-FFF2-40B4-BE49-F238E27FC236}">
                <a16:creationId xmlns:a16="http://schemas.microsoft.com/office/drawing/2014/main" id="{E62D4D0C-072B-F134-C65B-1BDFC1765889}"/>
              </a:ext>
            </a:extLst>
          </p:cNvPr>
          <p:cNvPicPr>
            <a:picLocks noGrp="1" noChangeAspect="1"/>
          </p:cNvPicPr>
          <p:nvPr>
            <p:ph idx="429496729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616095" y="140800"/>
            <a:ext cx="8959811" cy="5965360"/>
          </a:xfrm>
          <a:prstGeom prst="rect">
            <a:avLst/>
          </a:prstGeom>
        </p:spPr>
      </p:pic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FE7DC125-B58F-E7FB-AD55-A8EF671B8F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D45D0-0A3B-49B7-B6F5-CED80D8EC01B}" type="slidenum">
              <a:rPr lang="zh-TW" altLang="en-US" smtClean="0"/>
              <a:t>5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3358519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77C5FF0-E9A0-C3E6-CE4A-499CFE3D22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匯出</a:t>
            </a:r>
            <a:r>
              <a:rPr lang="en-US" altLang="zh-TW" dirty="0"/>
              <a:t>.</a:t>
            </a:r>
            <a:r>
              <a:rPr lang="en-US" altLang="zh-TW" dirty="0" err="1"/>
              <a:t>inp</a:t>
            </a:r>
            <a:r>
              <a:rPr lang="zh-TW" altLang="en-US" dirty="0"/>
              <a:t>及</a:t>
            </a:r>
            <a:r>
              <a:rPr lang="en-US" altLang="zh-TW" dirty="0"/>
              <a:t>.</a:t>
            </a:r>
            <a:r>
              <a:rPr lang="en-US" altLang="zh-TW" dirty="0" err="1"/>
              <a:t>rpt</a:t>
            </a:r>
            <a:r>
              <a:rPr lang="zh-TW" altLang="en-US" dirty="0"/>
              <a:t>檔</a:t>
            </a:r>
          </a:p>
        </p:txBody>
      </p:sp>
      <p:pic>
        <p:nvPicPr>
          <p:cNvPr id="7" name="圖片 6">
            <a:extLst>
              <a:ext uri="{FF2B5EF4-FFF2-40B4-BE49-F238E27FC236}">
                <a16:creationId xmlns:a16="http://schemas.microsoft.com/office/drawing/2014/main" id="{AB95FB60-1687-F0FF-2617-8A2FE49CD9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058" y="1880183"/>
            <a:ext cx="3602738" cy="3600000"/>
          </a:xfrm>
          <a:prstGeom prst="rect">
            <a:avLst/>
          </a:prstGeom>
        </p:spPr>
      </p:pic>
      <p:pic>
        <p:nvPicPr>
          <p:cNvPr id="8" name="圖片 7">
            <a:extLst>
              <a:ext uri="{FF2B5EF4-FFF2-40B4-BE49-F238E27FC236}">
                <a16:creationId xmlns:a16="http://schemas.microsoft.com/office/drawing/2014/main" id="{F1362564-1DE4-FDDE-F39A-FC67DD112A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294631" y="1880183"/>
            <a:ext cx="3602738" cy="3600000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8508B7CD-5913-937C-F3A1-B2606F4AFE9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64204" y="1880183"/>
            <a:ext cx="3602738" cy="3600000"/>
          </a:xfrm>
          <a:prstGeom prst="rect">
            <a:avLst/>
          </a:prstGeom>
        </p:spPr>
      </p:pic>
      <p:sp>
        <p:nvSpPr>
          <p:cNvPr id="11" name="文字方塊 10">
            <a:extLst>
              <a:ext uri="{FF2B5EF4-FFF2-40B4-BE49-F238E27FC236}">
                <a16:creationId xmlns:a16="http://schemas.microsoft.com/office/drawing/2014/main" id="{779B9444-E1DD-C7D0-3BEE-093AC44E7C82}"/>
              </a:ext>
            </a:extLst>
          </p:cNvPr>
          <p:cNvSpPr txBox="1"/>
          <p:nvPr/>
        </p:nvSpPr>
        <p:spPr>
          <a:xfrm>
            <a:off x="1059627" y="5503180"/>
            <a:ext cx="2133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dirty="0"/>
              <a:t>File – Export –Network</a:t>
            </a:r>
          </a:p>
          <a:p>
            <a:r>
              <a:rPr lang="zh-TW" altLang="en-US" sz="1400" dirty="0"/>
              <a:t>匯出</a:t>
            </a:r>
            <a:r>
              <a:rPr lang="en-US" altLang="zh-TW" sz="1400" dirty="0" err="1"/>
              <a:t>inp</a:t>
            </a:r>
            <a:r>
              <a:rPr lang="zh-TW" altLang="en-US" sz="1400" dirty="0"/>
              <a:t>檔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E06CE6CB-66D1-9F94-FBD6-91F2ED0B6868}"/>
              </a:ext>
            </a:extLst>
          </p:cNvPr>
          <p:cNvSpPr txBox="1"/>
          <p:nvPr/>
        </p:nvSpPr>
        <p:spPr>
          <a:xfrm>
            <a:off x="5029200" y="5503180"/>
            <a:ext cx="21336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400" dirty="0"/>
              <a:t>執行分析功能</a:t>
            </a:r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44225B50-9804-3E50-A150-2857BEB0BB61}"/>
              </a:ext>
            </a:extLst>
          </p:cNvPr>
          <p:cNvSpPr txBox="1"/>
          <p:nvPr/>
        </p:nvSpPr>
        <p:spPr>
          <a:xfrm>
            <a:off x="8998773" y="5503180"/>
            <a:ext cx="2133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1400" dirty="0"/>
              <a:t>Report – Full</a:t>
            </a:r>
          </a:p>
          <a:p>
            <a:r>
              <a:rPr lang="zh-TW" altLang="en-US" sz="1400" dirty="0"/>
              <a:t>匯出</a:t>
            </a:r>
            <a:r>
              <a:rPr lang="en-US" altLang="zh-TW" sz="1400" dirty="0" err="1"/>
              <a:t>rpt</a:t>
            </a:r>
            <a:r>
              <a:rPr lang="zh-TW" altLang="en-US" sz="1400" dirty="0"/>
              <a:t>檔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476D0D8B-5885-E6BA-4938-257F15F87C5B}"/>
              </a:ext>
            </a:extLst>
          </p:cNvPr>
          <p:cNvSpPr/>
          <p:nvPr/>
        </p:nvSpPr>
        <p:spPr>
          <a:xfrm>
            <a:off x="4701978" y="2189889"/>
            <a:ext cx="252000" cy="2520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5" name="橢圓 14">
            <a:extLst>
              <a:ext uri="{FF2B5EF4-FFF2-40B4-BE49-F238E27FC236}">
                <a16:creationId xmlns:a16="http://schemas.microsoft.com/office/drawing/2014/main" id="{51DD68A4-0EF4-8AB8-E4F6-7B4C8FE4BC4E}"/>
              </a:ext>
            </a:extLst>
          </p:cNvPr>
          <p:cNvSpPr/>
          <p:nvPr/>
        </p:nvSpPr>
        <p:spPr>
          <a:xfrm>
            <a:off x="4974298" y="1880183"/>
            <a:ext cx="304800" cy="3048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1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EF4B042C-3729-53F6-B3C5-3AFCD2F60326}"/>
              </a:ext>
            </a:extLst>
          </p:cNvPr>
          <p:cNvSpPr/>
          <p:nvPr/>
        </p:nvSpPr>
        <p:spPr>
          <a:xfrm>
            <a:off x="5729679" y="3448503"/>
            <a:ext cx="651362" cy="252000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7" name="橢圓 16">
            <a:extLst>
              <a:ext uri="{FF2B5EF4-FFF2-40B4-BE49-F238E27FC236}">
                <a16:creationId xmlns:a16="http://schemas.microsoft.com/office/drawing/2014/main" id="{B27C4A7E-3AFC-E587-AA81-E9D6DF4970C4}"/>
              </a:ext>
            </a:extLst>
          </p:cNvPr>
          <p:cNvSpPr/>
          <p:nvPr/>
        </p:nvSpPr>
        <p:spPr>
          <a:xfrm>
            <a:off x="6360721" y="3672286"/>
            <a:ext cx="304800" cy="3048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2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CB91772A-7CB7-1DDA-7DF4-F52C0488C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D45D0-0A3B-49B7-B6F5-CED80D8EC01B}" type="slidenum">
              <a:rPr lang="zh-TW" altLang="en-US" smtClean="0"/>
              <a:t>6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6624395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6251DF1-C6E3-DF22-1D69-68FAA6E8C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程式操作</a:t>
            </a:r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93AB6118-15C0-CED0-F958-B94FF327C3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5755" y="1937702"/>
            <a:ext cx="7639050" cy="4181475"/>
          </a:xfrm>
          <a:prstGeom prst="rect">
            <a:avLst/>
          </a:prstGeom>
        </p:spPr>
      </p:pic>
      <p:sp>
        <p:nvSpPr>
          <p:cNvPr id="9" name="橢圓 8">
            <a:extLst>
              <a:ext uri="{FF2B5EF4-FFF2-40B4-BE49-F238E27FC236}">
                <a16:creationId xmlns:a16="http://schemas.microsoft.com/office/drawing/2014/main" id="{924246C4-8B38-0E2E-5345-10F8293B2B5D}"/>
              </a:ext>
            </a:extLst>
          </p:cNvPr>
          <p:cNvSpPr/>
          <p:nvPr/>
        </p:nvSpPr>
        <p:spPr>
          <a:xfrm>
            <a:off x="7812405" y="2296743"/>
            <a:ext cx="304800" cy="3048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1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10" name="橢圓 9">
            <a:extLst>
              <a:ext uri="{FF2B5EF4-FFF2-40B4-BE49-F238E27FC236}">
                <a16:creationId xmlns:a16="http://schemas.microsoft.com/office/drawing/2014/main" id="{2D1A3CE7-58B9-339B-B49F-E11569E1420E}"/>
              </a:ext>
            </a:extLst>
          </p:cNvPr>
          <p:cNvSpPr/>
          <p:nvPr/>
        </p:nvSpPr>
        <p:spPr>
          <a:xfrm>
            <a:off x="7812405" y="2601543"/>
            <a:ext cx="304800" cy="3048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2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11" name="橢圓 10">
            <a:extLst>
              <a:ext uri="{FF2B5EF4-FFF2-40B4-BE49-F238E27FC236}">
                <a16:creationId xmlns:a16="http://schemas.microsoft.com/office/drawing/2014/main" id="{D9C1EA02-CB80-743C-8C96-AABD95E6274C}"/>
              </a:ext>
            </a:extLst>
          </p:cNvPr>
          <p:cNvSpPr/>
          <p:nvPr/>
        </p:nvSpPr>
        <p:spPr>
          <a:xfrm>
            <a:off x="2407285" y="3289565"/>
            <a:ext cx="304800" cy="3048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3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12" name="橢圓 11">
            <a:extLst>
              <a:ext uri="{FF2B5EF4-FFF2-40B4-BE49-F238E27FC236}">
                <a16:creationId xmlns:a16="http://schemas.microsoft.com/office/drawing/2014/main" id="{544120BF-6AAD-EFB2-2463-483F91877D86}"/>
              </a:ext>
            </a:extLst>
          </p:cNvPr>
          <p:cNvSpPr/>
          <p:nvPr/>
        </p:nvSpPr>
        <p:spPr>
          <a:xfrm>
            <a:off x="7812405" y="3137165"/>
            <a:ext cx="304800" cy="304800"/>
          </a:xfrm>
          <a:prstGeom prst="ellipse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>
                <a:solidFill>
                  <a:schemeClr val="tx1"/>
                </a:solidFill>
              </a:rPr>
              <a:t>4</a:t>
            </a:r>
            <a:endParaRPr lang="zh-TW" altLang="en-US" dirty="0">
              <a:solidFill>
                <a:schemeClr val="tx1"/>
              </a:solidFill>
            </a:endParaRPr>
          </a:p>
        </p:txBody>
      </p:sp>
      <p:sp>
        <p:nvSpPr>
          <p:cNvPr id="14" name="內容版面配置區 5">
            <a:extLst>
              <a:ext uri="{FF2B5EF4-FFF2-40B4-BE49-F238E27FC236}">
                <a16:creationId xmlns:a16="http://schemas.microsoft.com/office/drawing/2014/main" id="{77D613CF-CE9C-3185-2107-3118A72ABA5F}"/>
              </a:ext>
            </a:extLst>
          </p:cNvPr>
          <p:cNvSpPr txBox="1">
            <a:spLocks/>
          </p:cNvSpPr>
          <p:nvPr/>
        </p:nvSpPr>
        <p:spPr>
          <a:xfrm>
            <a:off x="8191526" y="1845734"/>
            <a:ext cx="3653444" cy="4023360"/>
          </a:xfrm>
          <a:prstGeom prst="rect">
            <a:avLst/>
          </a:prstGeom>
        </p:spPr>
        <p:txBody>
          <a:bodyPr/>
          <a:lstStyle>
            <a:lvl1pPr marL="91440" indent="-91440" algn="l" defTabSz="914400" rtl="0" eaLnBrk="1" latinLnBrk="0" hangingPunct="1">
              <a:lnSpc>
                <a:spcPct val="90000"/>
              </a:lnSpc>
              <a:spcBef>
                <a:spcPts val="1200"/>
              </a:spcBef>
              <a:spcAft>
                <a:spcPts val="200"/>
              </a:spcAft>
              <a:buClr>
                <a:schemeClr val="accent1"/>
              </a:buClr>
              <a:buSzPct val="100000"/>
              <a:buFont typeface="Calibri" panose="020F0502020204030204" pitchFamily="34" charset="0"/>
              <a:buChar char=" "/>
              <a:defRPr sz="20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38404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8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56692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74980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932688" indent="-18288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11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13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15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1700000" indent="-228600" algn="l" defTabSz="914400" rtl="0" eaLnBrk="1" latinLnBrk="0" hangingPunct="1">
              <a:lnSpc>
                <a:spcPct val="90000"/>
              </a:lnSpc>
              <a:spcBef>
                <a:spcPts val="200"/>
              </a:spcBef>
              <a:spcAft>
                <a:spcPts val="400"/>
              </a:spcAft>
              <a:buClr>
                <a:schemeClr val="accent1"/>
              </a:buClr>
              <a:buFont typeface="Calibri" pitchFamily="34" charset="0"/>
              <a:buChar char="◦"/>
              <a:defRPr sz="1400" kern="120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TW" altLang="en-US" dirty="0"/>
              <a:t>讀取</a:t>
            </a:r>
            <a:r>
              <a:rPr lang="en-US" altLang="zh-TW" dirty="0"/>
              <a:t>.</a:t>
            </a:r>
            <a:r>
              <a:rPr lang="en-US" altLang="zh-TW" dirty="0" err="1"/>
              <a:t>inp</a:t>
            </a:r>
            <a:r>
              <a:rPr lang="zh-TW" altLang="en-US" dirty="0"/>
              <a:t>檔</a:t>
            </a:r>
            <a:endParaRPr lang="en-US" altLang="zh-TW" dirty="0"/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TW" altLang="en-US" dirty="0"/>
              <a:t>讀取</a:t>
            </a:r>
            <a:r>
              <a:rPr lang="en-US" altLang="zh-TW" dirty="0"/>
              <a:t>.</a:t>
            </a:r>
            <a:r>
              <a:rPr lang="en-US" altLang="zh-TW" dirty="0" err="1"/>
              <a:t>rpt</a:t>
            </a:r>
            <a:r>
              <a:rPr lang="zh-TW" altLang="en-US" dirty="0"/>
              <a:t>檔</a:t>
            </a:r>
            <a:endParaRPr lang="en-US" altLang="zh-TW" dirty="0"/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TW" altLang="en-US"/>
              <a:t>調整標示參數</a:t>
            </a:r>
            <a:endParaRPr lang="en-US" altLang="zh-TW" dirty="0"/>
          </a:p>
          <a:p>
            <a:pPr marL="749808" lvl="1" indent="-45720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TW" altLang="en-US" dirty="0"/>
              <a:t>節點圖塊</a:t>
            </a:r>
            <a:endParaRPr lang="en-US" altLang="zh-TW" dirty="0"/>
          </a:p>
          <a:p>
            <a:pPr marL="749808" lvl="1" indent="-45720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TW" altLang="en-US" dirty="0"/>
              <a:t>其他圖塊</a:t>
            </a:r>
            <a:endParaRPr lang="en-US" altLang="zh-TW" dirty="0"/>
          </a:p>
          <a:p>
            <a:pPr marL="749808" lvl="1" indent="-457200">
              <a:lnSpc>
                <a:spcPct val="200000"/>
              </a:lnSpc>
              <a:buFont typeface="Wingdings" panose="05000000000000000000" pitchFamily="2" charset="2"/>
              <a:buChar char="l"/>
            </a:pPr>
            <a:r>
              <a:rPr lang="zh-TW" altLang="en-US" dirty="0"/>
              <a:t>引線偏移</a:t>
            </a:r>
          </a:p>
          <a:p>
            <a:pPr marL="457200" indent="-457200">
              <a:lnSpc>
                <a:spcPct val="150000"/>
              </a:lnSpc>
              <a:buFont typeface="+mj-lt"/>
              <a:buAutoNum type="arabicPeriod"/>
            </a:pPr>
            <a:r>
              <a:rPr lang="zh-TW" altLang="en-US" dirty="0"/>
              <a:t>開始處理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C36AA723-8BBB-DE3C-563D-E55E725F3E2B}"/>
              </a:ext>
            </a:extLst>
          </p:cNvPr>
          <p:cNvSpPr/>
          <p:nvPr/>
        </p:nvSpPr>
        <p:spPr>
          <a:xfrm>
            <a:off x="447040" y="2906343"/>
            <a:ext cx="1899920" cy="1167817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1" name="圖片 20">
            <a:extLst>
              <a:ext uri="{FF2B5EF4-FFF2-40B4-BE49-F238E27FC236}">
                <a16:creationId xmlns:a16="http://schemas.microsoft.com/office/drawing/2014/main" id="{7F0E330C-A39D-C1DE-6436-1113B3B5F27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018248" y="4865624"/>
            <a:ext cx="1085607" cy="720000"/>
          </a:xfrm>
          <a:prstGeom prst="rect">
            <a:avLst/>
          </a:prstGeom>
        </p:spPr>
      </p:pic>
      <p:pic>
        <p:nvPicPr>
          <p:cNvPr id="23" name="圖片 22">
            <a:extLst>
              <a:ext uri="{FF2B5EF4-FFF2-40B4-BE49-F238E27FC236}">
                <a16:creationId xmlns:a16="http://schemas.microsoft.com/office/drawing/2014/main" id="{30158098-34A3-1F67-A923-8DDE45DE48BB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95541"/>
          <a:stretch/>
        </p:blipFill>
        <p:spPr>
          <a:xfrm>
            <a:off x="10018248" y="3715039"/>
            <a:ext cx="149098" cy="576000"/>
          </a:xfrm>
          <a:prstGeom prst="rect">
            <a:avLst/>
          </a:prstGeom>
        </p:spPr>
      </p:pic>
      <p:pic>
        <p:nvPicPr>
          <p:cNvPr id="24" name="圖片 23">
            <a:extLst>
              <a:ext uri="{FF2B5EF4-FFF2-40B4-BE49-F238E27FC236}">
                <a16:creationId xmlns:a16="http://schemas.microsoft.com/office/drawing/2014/main" id="{87EC52E1-17D2-F26B-33E9-B2CB02FFAE7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16193"/>
          <a:stretch/>
        </p:blipFill>
        <p:spPr>
          <a:xfrm>
            <a:off x="10018248" y="4402214"/>
            <a:ext cx="2101645" cy="432000"/>
          </a:xfrm>
          <a:prstGeom prst="rect">
            <a:avLst/>
          </a:prstGeom>
        </p:spPr>
      </p:pic>
      <p:sp>
        <p:nvSpPr>
          <p:cNvPr id="3" name="投影片編號版面配置區 2">
            <a:extLst>
              <a:ext uri="{FF2B5EF4-FFF2-40B4-BE49-F238E27FC236}">
                <a16:creationId xmlns:a16="http://schemas.microsoft.com/office/drawing/2014/main" id="{4E9AB086-D83F-096E-CD4D-2A4F802BCB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D45D0-0A3B-49B7-B6F5-CED80D8EC01B}" type="slidenum">
              <a:rPr lang="zh-TW" altLang="en-US" smtClean="0"/>
              <a:t>7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1124126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BCE99F6-0A44-6D21-4DDE-0155BB17AE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測試環境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9E48AE4B-C199-30FE-1FEB-A4AF62B5D5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TW" dirty="0"/>
              <a:t>EPANET 2.2</a:t>
            </a:r>
            <a:endParaRPr lang="zh-TW" altLang="en-US" dirty="0"/>
          </a:p>
        </p:txBody>
      </p:sp>
      <p:sp>
        <p:nvSpPr>
          <p:cNvPr id="4" name="投影片編號版面配置區 3">
            <a:extLst>
              <a:ext uri="{FF2B5EF4-FFF2-40B4-BE49-F238E27FC236}">
                <a16:creationId xmlns:a16="http://schemas.microsoft.com/office/drawing/2014/main" id="{3CEC2F75-3413-4C40-EA1A-E0C5741BD4E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FD45D0-0A3B-49B7-B6F5-CED80D8EC01B}" type="slidenum">
              <a:rPr lang="zh-TW" altLang="en-US" smtClean="0"/>
              <a:t>8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320629601"/>
      </p:ext>
    </p:extLst>
  </p:cSld>
  <p:clrMapOvr>
    <a:masterClrMapping/>
  </p:clrMapOvr>
</p:sld>
</file>

<file path=ppt/theme/theme1.xml><?xml version="1.0" encoding="utf-8"?>
<a:theme xmlns:a="http://schemas.openxmlformats.org/drawingml/2006/main" name="回顧">
  <a:themeElements>
    <a:clrScheme name="回顧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自訂 1">
      <a:majorFont>
        <a:latin typeface="微軟正黑體"/>
        <a:ea typeface="微軟正黑體"/>
        <a:cs typeface=""/>
      </a:majorFont>
      <a:minorFont>
        <a:latin typeface="微軟正黑體"/>
        <a:ea typeface="微軟正黑體"/>
        <a:cs typeface=""/>
      </a:minorFont>
    </a:fontScheme>
    <a:fmtScheme name="回顧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365</TotalTime>
  <Words>342</Words>
  <Application>Microsoft Office PowerPoint</Application>
  <PresentationFormat>寬螢幕</PresentationFormat>
  <Paragraphs>62</Paragraphs>
  <Slides>8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8</vt:i4>
      </vt:variant>
    </vt:vector>
  </HeadingPairs>
  <TitlesOfParts>
    <vt:vector size="13" baseType="lpstr">
      <vt:lpstr>微軟正黑體</vt:lpstr>
      <vt:lpstr>Aptos</vt:lpstr>
      <vt:lpstr>Calibri</vt:lpstr>
      <vt:lpstr>Wingdings</vt:lpstr>
      <vt:lpstr>回顧</vt:lpstr>
      <vt:lpstr>epa2HydChart</vt:lpstr>
      <vt:lpstr>Changelog</vt:lpstr>
      <vt:lpstr>程式介面</vt:lpstr>
      <vt:lpstr>成果展示</vt:lpstr>
      <vt:lpstr>PowerPoint 簡報</vt:lpstr>
      <vt:lpstr>匯出.inp及.rpt檔</vt:lpstr>
      <vt:lpstr>程式操作</vt:lpstr>
      <vt:lpstr>測試環境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程式介面</dc:title>
  <dc:creator>利昕 陳</dc:creator>
  <cp:lastModifiedBy>利昕 陳</cp:lastModifiedBy>
  <cp:revision>91</cp:revision>
  <dcterms:created xsi:type="dcterms:W3CDTF">2023-09-22T02:06:44Z</dcterms:created>
  <dcterms:modified xsi:type="dcterms:W3CDTF">2024-11-29T23:46:16Z</dcterms:modified>
</cp:coreProperties>
</file>

<file path=docProps/thumbnail.jpeg>
</file>